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handoutMasterIdLst>
    <p:handoutMasterId r:id="rId17"/>
  </p:handoutMasterIdLst>
  <p:sldIdLst>
    <p:sldId id="285" r:id="rId2"/>
    <p:sldId id="312" r:id="rId3"/>
    <p:sldId id="304" r:id="rId4"/>
    <p:sldId id="311" r:id="rId5"/>
    <p:sldId id="289" r:id="rId6"/>
    <p:sldId id="308" r:id="rId7"/>
    <p:sldId id="305" r:id="rId8"/>
    <p:sldId id="309" r:id="rId9"/>
    <p:sldId id="290" r:id="rId10"/>
    <p:sldId id="291" r:id="rId11"/>
    <p:sldId id="294" r:id="rId12"/>
    <p:sldId id="295" r:id="rId13"/>
    <p:sldId id="310" r:id="rId14"/>
    <p:sldId id="29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CB533FC-2DF4-478C-AC6C-FD20B9CD2E53}" type="datetimeFigureOut">
              <a:rPr lang="en-US" smtClean="0"/>
              <a:pPr/>
              <a:t>7/16/2015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8757B2-88C2-4400-B014-29321268F03C}" type="slidenum">
              <a:rPr lang="en-US" smtClean="0"/>
              <a:pPr/>
              <a:t>‹#›</a:t>
            </a:fld>
            <a:endParaRPr lang="en-US" dirty="0"/>
          </a:p>
        </p:txBody>
      </p:sp>
    </p:spTree>
    <p:extLst>
      <p:ext uri="{BB962C8B-B14F-4D97-AF65-F5344CB8AC3E}">
        <p14:creationId xmlns:p14="http://schemas.microsoft.com/office/powerpoint/2010/main" val="116182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2CD15-F430-4650-A24B-D1838A0990BC}" type="datetimeFigureOut">
              <a:rPr lang="en-US" smtClean="0"/>
              <a:t>7/16/2015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64A011-2F8D-4487-9F8D-2F86ECC60994}" type="slidenum">
              <a:rPr lang="en-US" smtClean="0"/>
              <a:t>‹#›</a:t>
            </a:fld>
            <a:endParaRPr lang="en-US" dirty="0"/>
          </a:p>
        </p:txBody>
      </p:sp>
    </p:spTree>
    <p:extLst>
      <p:ext uri="{BB962C8B-B14F-4D97-AF65-F5344CB8AC3E}">
        <p14:creationId xmlns:p14="http://schemas.microsoft.com/office/powerpoint/2010/main" val="164074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5</a:t>
            </a:fld>
            <a:endParaRPr lang="en-US" dirty="0"/>
          </a:p>
        </p:txBody>
      </p:sp>
    </p:spTree>
    <p:extLst>
      <p:ext uri="{BB962C8B-B14F-4D97-AF65-F5344CB8AC3E}">
        <p14:creationId xmlns:p14="http://schemas.microsoft.com/office/powerpoint/2010/main" val="61224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7</a:t>
            </a:fld>
            <a:endParaRPr lang="en-US" dirty="0"/>
          </a:p>
        </p:txBody>
      </p:sp>
    </p:spTree>
    <p:extLst>
      <p:ext uri="{BB962C8B-B14F-4D97-AF65-F5344CB8AC3E}">
        <p14:creationId xmlns:p14="http://schemas.microsoft.com/office/powerpoint/2010/main" val="61224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9</a:t>
            </a:fld>
            <a:endParaRPr lang="en-US" dirty="0"/>
          </a:p>
        </p:txBody>
      </p:sp>
    </p:spTree>
    <p:extLst>
      <p:ext uri="{BB962C8B-B14F-4D97-AF65-F5344CB8AC3E}">
        <p14:creationId xmlns:p14="http://schemas.microsoft.com/office/powerpoint/2010/main" val="61224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10</a:t>
            </a:fld>
            <a:endParaRPr lang="en-US" dirty="0"/>
          </a:p>
        </p:txBody>
      </p:sp>
    </p:spTree>
    <p:extLst>
      <p:ext uri="{BB962C8B-B14F-4D97-AF65-F5344CB8AC3E}">
        <p14:creationId xmlns:p14="http://schemas.microsoft.com/office/powerpoint/2010/main" val="61224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11</a:t>
            </a:fld>
            <a:endParaRPr lang="en-US" dirty="0"/>
          </a:p>
        </p:txBody>
      </p:sp>
    </p:spTree>
    <p:extLst>
      <p:ext uri="{BB962C8B-B14F-4D97-AF65-F5344CB8AC3E}">
        <p14:creationId xmlns:p14="http://schemas.microsoft.com/office/powerpoint/2010/main" val="61224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C054-5778-4E74-BCCC-8A256BCAF53E}" type="slidenum">
              <a:rPr lang="en-US" smtClean="0"/>
              <a:t>12</a:t>
            </a:fld>
            <a:endParaRPr lang="en-US" dirty="0"/>
          </a:p>
        </p:txBody>
      </p:sp>
    </p:spTree>
    <p:extLst>
      <p:ext uri="{BB962C8B-B14F-4D97-AF65-F5344CB8AC3E}">
        <p14:creationId xmlns:p14="http://schemas.microsoft.com/office/powerpoint/2010/main" val="61224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1905BB-2E64-4B82-B564-B9D355BA499C}" type="datetime1">
              <a:rPr lang="en-US" smtClean="0">
                <a:solidFill>
                  <a:srgbClr val="ACCBF9"/>
                </a:solidFill>
              </a:rPr>
              <a:pPr/>
              <a:t>7/16/2015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337459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F69D0-3A56-4D65-86E8-91E64C45118D}" type="datetime1">
              <a:rPr lang="en-US" smtClean="0">
                <a:solidFill>
                  <a:srgbClr val="ACCBF9"/>
                </a:solidFill>
              </a:rPr>
              <a:pPr/>
              <a:t>7/16/2015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78960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E017-31BD-407C-9939-32EE813FC8E8}" type="datetime1">
              <a:rPr lang="en-US" smtClean="0">
                <a:solidFill>
                  <a:srgbClr val="ACCBF9"/>
                </a:solidFill>
              </a:rPr>
              <a:pPr/>
              <a:t>7/16/2015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248995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2E3C-B01C-465E-8993-F60A6F7CEB44}" type="datetime1">
              <a:rPr lang="en-US" smtClean="0">
                <a:solidFill>
                  <a:srgbClr val="ACCBF9"/>
                </a:solidFill>
              </a:rPr>
              <a:pPr/>
              <a:t>7/16/2015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5611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9EED3-FD9F-4822-B411-A4FCD94F6A6D}" type="datetime1">
              <a:rPr lang="en-US" smtClean="0">
                <a:solidFill>
                  <a:srgbClr val="ACCBF9"/>
                </a:solidFill>
              </a:rPr>
              <a:pPr/>
              <a:t>7/16/2015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22422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C979B2-EB88-4383-811A-4028B289ACDA}" type="datetime1">
              <a:rPr lang="en-US" smtClean="0">
                <a:solidFill>
                  <a:srgbClr val="ACCBF9"/>
                </a:solidFill>
              </a:rPr>
              <a:pPr/>
              <a:t>7/16/2015</a:t>
            </a:fld>
            <a:endParaRPr lang="en-US" dirty="0">
              <a:solidFill>
                <a:srgbClr val="ACCBF9"/>
              </a:solidFill>
            </a:endParaRPr>
          </a:p>
        </p:txBody>
      </p:sp>
      <p:sp>
        <p:nvSpPr>
          <p:cNvPr id="6" name="Footer Placeholder 5"/>
          <p:cNvSpPr>
            <a:spLocks noGrp="1"/>
          </p:cNvSpPr>
          <p:nvPr>
            <p:ph type="ftr" sz="quarter" idx="11"/>
          </p:nvPr>
        </p:nvSpPr>
        <p:spPr/>
        <p:txBody>
          <a:bodyPr/>
          <a:lstStyle/>
          <a:p>
            <a:endParaRPr lang="en-US" dirty="0">
              <a:solidFill>
                <a:srgbClr val="ACCBF9"/>
              </a:solidFill>
            </a:endParaRPr>
          </a:p>
        </p:txBody>
      </p:sp>
      <p:sp>
        <p:nvSpPr>
          <p:cNvPr id="7" name="Slide Number Placeholder 6"/>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261372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08E82-C5F1-43DD-BE59-17139837C7BD}" type="datetime1">
              <a:rPr lang="en-US" smtClean="0">
                <a:solidFill>
                  <a:srgbClr val="ACCBF9"/>
                </a:solidFill>
              </a:rPr>
              <a:pPr/>
              <a:t>7/16/2015</a:t>
            </a:fld>
            <a:endParaRPr lang="en-US" dirty="0">
              <a:solidFill>
                <a:srgbClr val="ACCBF9"/>
              </a:solidFill>
            </a:endParaRPr>
          </a:p>
        </p:txBody>
      </p:sp>
      <p:sp>
        <p:nvSpPr>
          <p:cNvPr id="8" name="Footer Placeholder 7"/>
          <p:cNvSpPr>
            <a:spLocks noGrp="1"/>
          </p:cNvSpPr>
          <p:nvPr>
            <p:ph type="ftr" sz="quarter" idx="11"/>
          </p:nvPr>
        </p:nvSpPr>
        <p:spPr/>
        <p:txBody>
          <a:bodyPr/>
          <a:lstStyle/>
          <a:p>
            <a:endParaRPr lang="en-US" dirty="0">
              <a:solidFill>
                <a:srgbClr val="ACCBF9"/>
              </a:solidFill>
            </a:endParaRPr>
          </a:p>
        </p:txBody>
      </p:sp>
      <p:sp>
        <p:nvSpPr>
          <p:cNvPr id="9" name="Slide Number Placeholder 8"/>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225374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71396-E558-469E-9EBA-ABA1149EF809}" type="datetime1">
              <a:rPr lang="en-US" smtClean="0">
                <a:solidFill>
                  <a:srgbClr val="ACCBF9"/>
                </a:solidFill>
              </a:rPr>
              <a:pPr/>
              <a:t>7/16/2015</a:t>
            </a:fld>
            <a:endParaRPr lang="en-US" dirty="0">
              <a:solidFill>
                <a:srgbClr val="ACCBF9"/>
              </a:solidFill>
            </a:endParaRPr>
          </a:p>
        </p:txBody>
      </p:sp>
      <p:sp>
        <p:nvSpPr>
          <p:cNvPr id="4" name="Footer Placeholder 3"/>
          <p:cNvSpPr>
            <a:spLocks noGrp="1"/>
          </p:cNvSpPr>
          <p:nvPr>
            <p:ph type="ftr" sz="quarter" idx="11"/>
          </p:nvPr>
        </p:nvSpPr>
        <p:spPr/>
        <p:txBody>
          <a:bodyPr/>
          <a:lstStyle/>
          <a:p>
            <a:endParaRPr lang="en-US" dirty="0">
              <a:solidFill>
                <a:srgbClr val="ACCBF9"/>
              </a:solidFill>
            </a:endParaRPr>
          </a:p>
        </p:txBody>
      </p:sp>
      <p:sp>
        <p:nvSpPr>
          <p:cNvPr id="5" name="Slide Number Placeholder 4"/>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365310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8E3B5-886A-4A91-B4F5-966EB1B72A41}" type="datetime1">
              <a:rPr lang="en-US" smtClean="0">
                <a:solidFill>
                  <a:srgbClr val="ACCBF9"/>
                </a:solidFill>
              </a:rPr>
              <a:pPr/>
              <a:t>7/16/2015</a:t>
            </a:fld>
            <a:endParaRPr lang="en-US" dirty="0">
              <a:solidFill>
                <a:srgbClr val="ACCBF9"/>
              </a:solidFill>
            </a:endParaRPr>
          </a:p>
        </p:txBody>
      </p:sp>
      <p:sp>
        <p:nvSpPr>
          <p:cNvPr id="3" name="Footer Placeholder 2"/>
          <p:cNvSpPr>
            <a:spLocks noGrp="1"/>
          </p:cNvSpPr>
          <p:nvPr>
            <p:ph type="ftr" sz="quarter" idx="11"/>
          </p:nvPr>
        </p:nvSpPr>
        <p:spPr/>
        <p:txBody>
          <a:bodyPr/>
          <a:lstStyle/>
          <a:p>
            <a:endParaRPr lang="en-US" dirty="0">
              <a:solidFill>
                <a:srgbClr val="ACCBF9"/>
              </a:solidFill>
            </a:endParaRPr>
          </a:p>
        </p:txBody>
      </p:sp>
      <p:sp>
        <p:nvSpPr>
          <p:cNvPr id="4" name="Slide Number Placeholder 3"/>
          <p:cNvSpPr>
            <a:spLocks noGrp="1"/>
          </p:cNvSpPr>
          <p:nvPr>
            <p:ph type="sldNum" sz="quarter" idx="12"/>
          </p:nvPr>
        </p:nvSpPr>
        <p:spPr/>
        <p:txBody>
          <a:bodyPr/>
          <a:lstStyle/>
          <a:p>
            <a:fld id="{1F58F3CA-3FA8-4DC9-A5CA-CB61EEA03344}" type="slidenum">
              <a:rPr lang="en-US" smtClean="0"/>
              <a:pPr/>
              <a:t>‹#›</a:t>
            </a:fld>
            <a:endParaRPr lang="en-US" dirty="0"/>
          </a:p>
        </p:txBody>
      </p:sp>
    </p:spTree>
    <p:extLst>
      <p:ext uri="{BB962C8B-B14F-4D97-AF65-F5344CB8AC3E}">
        <p14:creationId xmlns:p14="http://schemas.microsoft.com/office/powerpoint/2010/main" val="276971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9762B-9E73-4C47-9CFB-E409717C2FB6}" type="datetime1">
              <a:rPr lang="en-US" smtClean="0">
                <a:solidFill>
                  <a:srgbClr val="ACCBF9"/>
                </a:solidFill>
              </a:rPr>
              <a:pPr/>
              <a:t>7/16/2015</a:t>
            </a:fld>
            <a:endParaRPr lang="en-US" dirty="0">
              <a:solidFill>
                <a:srgbClr val="ACCBF9"/>
              </a:solidFill>
            </a:endParaRPr>
          </a:p>
        </p:txBody>
      </p:sp>
      <p:sp>
        <p:nvSpPr>
          <p:cNvPr id="6" name="Footer Placeholder 5"/>
          <p:cNvSpPr>
            <a:spLocks noGrp="1"/>
          </p:cNvSpPr>
          <p:nvPr>
            <p:ph type="ftr" sz="quarter" idx="11"/>
          </p:nvPr>
        </p:nvSpPr>
        <p:spPr/>
        <p:txBody>
          <a:bodyPr/>
          <a:lstStyle/>
          <a:p>
            <a:endParaRPr lang="en-US" dirty="0">
              <a:solidFill>
                <a:srgbClr val="ACCBF9"/>
              </a:solidFill>
            </a:endParaRPr>
          </a:p>
        </p:txBody>
      </p:sp>
      <p:sp>
        <p:nvSpPr>
          <p:cNvPr id="7" name="Slide Number Placeholder 6"/>
          <p:cNvSpPr>
            <a:spLocks noGrp="1"/>
          </p:cNvSpPr>
          <p:nvPr>
            <p:ph type="sldNum" sz="quarter" idx="12"/>
          </p:nvPr>
        </p:nvSpPr>
        <p:spPr/>
        <p:txBody>
          <a:bodyPr/>
          <a:lstStyle/>
          <a:p>
            <a:fld id="{1F58F3CA-3FA8-4DC9-A5CA-CB61EEA033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82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2442E40-4DD7-4E53-AE29-945CD3658312}" type="datetime1">
              <a:rPr lang="en-US" smtClean="0">
                <a:solidFill>
                  <a:srgbClr val="ACCBF9"/>
                </a:solidFill>
              </a:rPr>
              <a:pPr/>
              <a:t>7/16/2015</a:t>
            </a:fld>
            <a:endParaRPr lang="en-US" dirty="0">
              <a:solidFill>
                <a:srgbClr val="ACCBF9"/>
              </a:solidFill>
            </a:endParaRPr>
          </a:p>
        </p:txBody>
      </p:sp>
      <p:sp>
        <p:nvSpPr>
          <p:cNvPr id="9" name="Slide Number Placeholder 8"/>
          <p:cNvSpPr>
            <a:spLocks noGrp="1"/>
          </p:cNvSpPr>
          <p:nvPr>
            <p:ph type="sldNum" sz="quarter" idx="11"/>
          </p:nvPr>
        </p:nvSpPr>
        <p:spPr/>
        <p:txBody>
          <a:bodyPr/>
          <a:lstStyle/>
          <a:p>
            <a:fld id="{1F58F3CA-3FA8-4DC9-A5CA-CB61EEA033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ACCBF9"/>
              </a:solidFill>
            </a:endParaRPr>
          </a:p>
        </p:txBody>
      </p:sp>
    </p:spTree>
    <p:extLst>
      <p:ext uri="{BB962C8B-B14F-4D97-AF65-F5344CB8AC3E}">
        <p14:creationId xmlns:p14="http://schemas.microsoft.com/office/powerpoint/2010/main" val="15089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F58F3CA-3FA8-4DC9-A5CA-CB61EEA033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ACCBF9"/>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E79A3F-ADD8-4072-B1FB-538A5A0E249B}" type="datetime1">
              <a:rPr lang="en-US" smtClean="0">
                <a:solidFill>
                  <a:srgbClr val="ACCBF9"/>
                </a:solidFill>
              </a:rPr>
              <a:pPr/>
              <a:t>7/16/2015</a:t>
            </a:fld>
            <a:endParaRPr lang="en-US" dirty="0">
              <a:solidFill>
                <a:srgbClr val="ACCBF9"/>
              </a:solidFill>
            </a:endParaRPr>
          </a:p>
        </p:txBody>
      </p:sp>
    </p:spTree>
    <p:extLst>
      <p:ext uri="{BB962C8B-B14F-4D97-AF65-F5344CB8AC3E}">
        <p14:creationId xmlns:p14="http://schemas.microsoft.com/office/powerpoint/2010/main" val="222523814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8458200" cy="2743200"/>
          </a:xfrm>
        </p:spPr>
        <p:txBody>
          <a:bodyPr/>
          <a:lstStyle/>
          <a:p>
            <a:pPr algn="ctr"/>
            <a:r>
              <a:rPr lang="en-US" sz="6000" b="1" dirty="0" smtClean="0">
                <a:latin typeface="+mn-lt"/>
              </a:rPr>
              <a:t>Rental Assistance Demonstration (RAD) Opportunity</a:t>
            </a:r>
            <a:endParaRPr lang="en-US" sz="6000" b="1" dirty="0">
              <a:latin typeface="+mn-lt"/>
            </a:endParaRPr>
          </a:p>
        </p:txBody>
      </p:sp>
      <p:sp>
        <p:nvSpPr>
          <p:cNvPr id="3" name="Subtitle 2"/>
          <p:cNvSpPr>
            <a:spLocks noGrp="1"/>
          </p:cNvSpPr>
          <p:nvPr>
            <p:ph type="subTitle" idx="1"/>
          </p:nvPr>
        </p:nvSpPr>
        <p:spPr>
          <a:xfrm>
            <a:off x="609600" y="5867400"/>
            <a:ext cx="7620000" cy="762000"/>
          </a:xfrm>
        </p:spPr>
        <p:txBody>
          <a:bodyPr>
            <a:normAutofit/>
          </a:bodyPr>
          <a:lstStyle/>
          <a:p>
            <a:endParaRPr lang="en-US" dirty="0" smtClean="0"/>
          </a:p>
          <a:p>
            <a:r>
              <a:rPr lang="en-US" dirty="0" smtClean="0"/>
              <a:t>July 13, 2015</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8472" r="16093" b="67500"/>
          <a:stretch/>
        </p:blipFill>
        <p:spPr bwMode="auto">
          <a:xfrm>
            <a:off x="0" y="0"/>
            <a:ext cx="8458200" cy="134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0" y="5257800"/>
            <a:ext cx="8458200" cy="10668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629DD1"/>
              </a:buClr>
            </a:pPr>
            <a:r>
              <a:rPr lang="en-US" sz="2800" b="1" dirty="0" smtClean="0">
                <a:solidFill>
                  <a:srgbClr val="5AA2AE">
                    <a:lumMod val="75000"/>
                  </a:srgbClr>
                </a:solidFill>
              </a:rPr>
              <a:t>Resident Information Meeting</a:t>
            </a:r>
          </a:p>
        </p:txBody>
      </p:sp>
      <p:sp>
        <p:nvSpPr>
          <p:cNvPr id="7" name="Subtitle 2"/>
          <p:cNvSpPr txBox="1">
            <a:spLocks/>
          </p:cNvSpPr>
          <p:nvPr/>
        </p:nvSpPr>
        <p:spPr>
          <a:xfrm>
            <a:off x="0" y="1447800"/>
            <a:ext cx="8458200" cy="10668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629DD1"/>
              </a:buClr>
            </a:pPr>
            <a:r>
              <a:rPr lang="en-US" sz="3400" b="1" dirty="0" smtClean="0">
                <a:solidFill>
                  <a:schemeClr val="tx1"/>
                </a:solidFill>
              </a:rPr>
              <a:t>Housing Authority of the City of Milwaukee</a:t>
            </a:r>
          </a:p>
        </p:txBody>
      </p:sp>
    </p:spTree>
    <p:extLst>
      <p:ext uri="{BB962C8B-B14F-4D97-AF65-F5344CB8AC3E}">
        <p14:creationId xmlns:p14="http://schemas.microsoft.com/office/powerpoint/2010/main" val="370774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latin typeface="+mn-lt"/>
              </a:rPr>
              <a:t>RAD Impact on Residents</a:t>
            </a:r>
            <a:endParaRPr lang="en-US" b="1" dirty="0">
              <a:latin typeface="+mn-lt"/>
            </a:endParaRPr>
          </a:p>
        </p:txBody>
      </p:sp>
      <p:sp>
        <p:nvSpPr>
          <p:cNvPr id="4" name="Content Placeholder 3"/>
          <p:cNvSpPr>
            <a:spLocks noGrp="1"/>
          </p:cNvSpPr>
          <p:nvPr>
            <p:ph sz="half" idx="2"/>
          </p:nvPr>
        </p:nvSpPr>
        <p:spPr>
          <a:xfrm>
            <a:off x="228600" y="1371600"/>
            <a:ext cx="8001000" cy="5029200"/>
          </a:xfrm>
        </p:spPr>
        <p:txBody>
          <a:bodyPr>
            <a:normAutofit/>
          </a:bodyPr>
          <a:lstStyle/>
          <a:p>
            <a:pPr marL="285750" indent="-285750">
              <a:spcAft>
                <a:spcPts val="1200"/>
              </a:spcAft>
              <a:buFont typeface="Arial" charset="0"/>
              <a:buChar char="•"/>
            </a:pPr>
            <a:r>
              <a:rPr lang="en-US" dirty="0" smtClean="0"/>
              <a:t>Residents </a:t>
            </a:r>
            <a:r>
              <a:rPr lang="en-US" dirty="0"/>
              <a:t>may still participate in Family Self- Sufficiency and Resident Opportunities and Self-Sufficiency programs.</a:t>
            </a:r>
          </a:p>
          <a:p>
            <a:pPr marL="285750" indent="-285750">
              <a:spcAft>
                <a:spcPts val="1200"/>
              </a:spcAft>
              <a:buFont typeface="Arial" charset="0"/>
              <a:buChar char="•"/>
            </a:pPr>
            <a:r>
              <a:rPr lang="en-US" dirty="0" smtClean="0"/>
              <a:t>Resident councils would continue to exist and would continue to receive resident participation funding. </a:t>
            </a:r>
          </a:p>
          <a:p>
            <a:pPr marL="114300" indent="0">
              <a:buNone/>
            </a:pPr>
            <a:endParaRPr lang="en-US" dirty="0"/>
          </a:p>
        </p:txBody>
      </p:sp>
      <p:sp>
        <p:nvSpPr>
          <p:cNvPr id="7" name="Slide Number Placeholder 6"/>
          <p:cNvSpPr>
            <a:spLocks noGrp="1"/>
          </p:cNvSpPr>
          <p:nvPr>
            <p:ph type="sldNum" sz="quarter" idx="12"/>
          </p:nvPr>
        </p:nvSpPr>
        <p:spPr/>
        <p:txBody>
          <a:bodyPr/>
          <a:lstStyle/>
          <a:p>
            <a:fld id="{1F58F3CA-3FA8-4DC9-A5CA-CB61EEA03344}" type="slidenum">
              <a:rPr lang="en-US" smtClean="0"/>
              <a:t>10</a:t>
            </a:fld>
            <a:endParaRPr lang="en-US" dirty="0"/>
          </a:p>
        </p:txBody>
      </p:sp>
    </p:spTree>
    <p:extLst>
      <p:ext uri="{BB962C8B-B14F-4D97-AF65-F5344CB8AC3E}">
        <p14:creationId xmlns:p14="http://schemas.microsoft.com/office/powerpoint/2010/main" val="401597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fontScale="90000"/>
          </a:bodyPr>
          <a:lstStyle/>
          <a:p>
            <a:pPr algn="ctr"/>
            <a:r>
              <a:rPr lang="en-US" b="1" dirty="0" smtClean="0">
                <a:latin typeface="+mn-lt"/>
              </a:rPr>
              <a:t>Significant Modernization and Renovation</a:t>
            </a:r>
            <a:endParaRPr lang="en-US" b="1" dirty="0">
              <a:latin typeface="+mn-lt"/>
            </a:endParaRPr>
          </a:p>
        </p:txBody>
      </p:sp>
      <p:sp>
        <p:nvSpPr>
          <p:cNvPr id="4" name="Content Placeholder 3"/>
          <p:cNvSpPr>
            <a:spLocks noGrp="1"/>
          </p:cNvSpPr>
          <p:nvPr>
            <p:ph sz="half" idx="2"/>
          </p:nvPr>
        </p:nvSpPr>
        <p:spPr>
          <a:xfrm>
            <a:off x="228600" y="1676400"/>
            <a:ext cx="8001000" cy="5029200"/>
          </a:xfrm>
        </p:spPr>
        <p:txBody>
          <a:bodyPr>
            <a:normAutofit/>
          </a:bodyPr>
          <a:lstStyle/>
          <a:p>
            <a:pPr marL="457200" indent="-457200">
              <a:spcAft>
                <a:spcPts val="1200"/>
              </a:spcAft>
            </a:pPr>
            <a:r>
              <a:rPr lang="en-US" dirty="0" smtClean="0"/>
              <a:t>As </a:t>
            </a:r>
            <a:r>
              <a:rPr lang="en-US" dirty="0"/>
              <a:t>part of RAD conversion, HACM will </a:t>
            </a:r>
            <a:r>
              <a:rPr lang="en-US" dirty="0" smtClean="0"/>
              <a:t>pursue various funding sources including Low Income Housing Tax Credits to do the needed renovations at every property</a:t>
            </a:r>
          </a:p>
          <a:p>
            <a:pPr marL="457200" indent="-457200">
              <a:spcAft>
                <a:spcPts val="1200"/>
              </a:spcAft>
            </a:pPr>
            <a:r>
              <a:rPr lang="en-US" dirty="0" smtClean="0"/>
              <a:t>A </a:t>
            </a:r>
            <a:r>
              <a:rPr lang="en-US" dirty="0"/>
              <a:t>design team will work with residents and property managers to develop a renovation plan for each </a:t>
            </a:r>
            <a:r>
              <a:rPr lang="en-US" dirty="0" smtClean="0"/>
              <a:t>community</a:t>
            </a:r>
          </a:p>
          <a:p>
            <a:pPr marL="457200" indent="-457200">
              <a:spcAft>
                <a:spcPts val="1200"/>
              </a:spcAft>
            </a:pPr>
            <a:r>
              <a:rPr lang="en-US" dirty="0" smtClean="0"/>
              <a:t>Renovation </a:t>
            </a:r>
            <a:r>
              <a:rPr lang="en-US" dirty="0"/>
              <a:t>would not begin until </a:t>
            </a:r>
            <a:r>
              <a:rPr lang="en-US" dirty="0" smtClean="0"/>
              <a:t>2017 </a:t>
            </a:r>
            <a:r>
              <a:rPr lang="en-US" dirty="0"/>
              <a:t>and would be done in phases over a </a:t>
            </a:r>
            <a:r>
              <a:rPr lang="en-US" dirty="0" smtClean="0"/>
              <a:t>number of years.</a:t>
            </a:r>
            <a:endParaRPr lang="en-US" dirty="0"/>
          </a:p>
        </p:txBody>
      </p:sp>
      <p:sp>
        <p:nvSpPr>
          <p:cNvPr id="7" name="Slide Number Placeholder 6"/>
          <p:cNvSpPr>
            <a:spLocks noGrp="1"/>
          </p:cNvSpPr>
          <p:nvPr>
            <p:ph type="sldNum" sz="quarter" idx="12"/>
          </p:nvPr>
        </p:nvSpPr>
        <p:spPr/>
        <p:txBody>
          <a:bodyPr/>
          <a:lstStyle/>
          <a:p>
            <a:fld id="{1F58F3CA-3FA8-4DC9-A5CA-CB61EEA03344}" type="slidenum">
              <a:rPr lang="en-US" smtClean="0"/>
              <a:t>11</a:t>
            </a:fld>
            <a:endParaRPr lang="en-US" dirty="0"/>
          </a:p>
        </p:txBody>
      </p:sp>
    </p:spTree>
    <p:extLst>
      <p:ext uri="{BB962C8B-B14F-4D97-AF65-F5344CB8AC3E}">
        <p14:creationId xmlns:p14="http://schemas.microsoft.com/office/powerpoint/2010/main" val="424551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latin typeface="+mn-lt"/>
              </a:rPr>
              <a:t>Relocation</a:t>
            </a:r>
            <a:endParaRPr lang="en-US" b="1" dirty="0">
              <a:latin typeface="+mn-lt"/>
            </a:endParaRPr>
          </a:p>
        </p:txBody>
      </p:sp>
      <p:sp>
        <p:nvSpPr>
          <p:cNvPr id="4" name="Content Placeholder 3"/>
          <p:cNvSpPr>
            <a:spLocks noGrp="1"/>
          </p:cNvSpPr>
          <p:nvPr>
            <p:ph sz="half" idx="2"/>
          </p:nvPr>
        </p:nvSpPr>
        <p:spPr>
          <a:xfrm>
            <a:off x="228600" y="1371600"/>
            <a:ext cx="8001000" cy="5029200"/>
          </a:xfrm>
        </p:spPr>
        <p:txBody>
          <a:bodyPr>
            <a:normAutofit/>
          </a:bodyPr>
          <a:lstStyle/>
          <a:p>
            <a:pPr marL="285750" indent="-285750">
              <a:spcAft>
                <a:spcPts val="1200"/>
              </a:spcAft>
              <a:buFont typeface="Arial" charset="0"/>
              <a:buChar char="•"/>
            </a:pPr>
            <a:r>
              <a:rPr lang="en-US" dirty="0" smtClean="0"/>
              <a:t>If major renovations are needed, residents may need to be temporarily </a:t>
            </a:r>
            <a:r>
              <a:rPr lang="en-US" dirty="0"/>
              <a:t>relocated for renovation</a:t>
            </a:r>
          </a:p>
          <a:p>
            <a:pPr marL="285750" indent="-285750">
              <a:spcAft>
                <a:spcPts val="1200"/>
              </a:spcAft>
              <a:buFont typeface="Arial" charset="0"/>
              <a:buChar char="•"/>
            </a:pPr>
            <a:r>
              <a:rPr lang="en-US" dirty="0" smtClean="0"/>
              <a:t>HACM is </a:t>
            </a:r>
            <a:r>
              <a:rPr lang="en-US" dirty="0"/>
              <a:t>responsible for </a:t>
            </a:r>
            <a:r>
              <a:rPr lang="en-US" dirty="0" smtClean="0"/>
              <a:t>all relocation </a:t>
            </a:r>
            <a:r>
              <a:rPr lang="en-US" dirty="0"/>
              <a:t>expenses</a:t>
            </a:r>
          </a:p>
          <a:p>
            <a:pPr marL="285750" indent="-285750">
              <a:spcAft>
                <a:spcPts val="1200"/>
              </a:spcAft>
              <a:buFont typeface="Arial" charset="0"/>
              <a:buChar char="•"/>
            </a:pPr>
            <a:r>
              <a:rPr lang="en-US" dirty="0" smtClean="0"/>
              <a:t>Residents </a:t>
            </a:r>
            <a:r>
              <a:rPr lang="en-US" dirty="0"/>
              <a:t>will be offered a choice </a:t>
            </a:r>
            <a:r>
              <a:rPr lang="en-US" dirty="0" smtClean="0"/>
              <a:t>to:</a:t>
            </a:r>
          </a:p>
          <a:p>
            <a:pPr marL="297180" lvl="1" indent="0">
              <a:spcAft>
                <a:spcPts val="1200"/>
              </a:spcAft>
              <a:buNone/>
            </a:pPr>
            <a:r>
              <a:rPr lang="en-US" dirty="0"/>
              <a:t>(</a:t>
            </a:r>
            <a:r>
              <a:rPr lang="en-US" dirty="0" smtClean="0"/>
              <a:t>1</a:t>
            </a:r>
            <a:r>
              <a:rPr lang="en-US" dirty="0"/>
              <a:t>) </a:t>
            </a:r>
            <a:r>
              <a:rPr lang="en-US" dirty="0" smtClean="0"/>
              <a:t>temporarily </a:t>
            </a:r>
            <a:r>
              <a:rPr lang="en-US" dirty="0"/>
              <a:t>relocate </a:t>
            </a:r>
            <a:r>
              <a:rPr lang="en-US" dirty="0" smtClean="0"/>
              <a:t>using a Housing Choice Voucher or to another public housing development, returning back after the repairs are completed; or </a:t>
            </a:r>
          </a:p>
          <a:p>
            <a:pPr marL="297180" lvl="1" indent="0">
              <a:spcAft>
                <a:spcPts val="1200"/>
              </a:spcAft>
              <a:buNone/>
            </a:pPr>
            <a:r>
              <a:rPr lang="en-US" dirty="0" smtClean="0"/>
              <a:t>(2</a:t>
            </a:r>
            <a:r>
              <a:rPr lang="en-US" dirty="0"/>
              <a:t>) to relocate permanently using a Housing Choice </a:t>
            </a:r>
            <a:r>
              <a:rPr lang="en-US" dirty="0" smtClean="0"/>
              <a:t>Voucher</a:t>
            </a:r>
            <a:endParaRPr lang="en-US" dirty="0"/>
          </a:p>
          <a:p>
            <a:pPr marL="114300" indent="0">
              <a:buNone/>
            </a:pPr>
            <a:endParaRPr lang="en-US" dirty="0"/>
          </a:p>
        </p:txBody>
      </p:sp>
      <p:sp>
        <p:nvSpPr>
          <p:cNvPr id="7" name="Slide Number Placeholder 6"/>
          <p:cNvSpPr>
            <a:spLocks noGrp="1"/>
          </p:cNvSpPr>
          <p:nvPr>
            <p:ph type="sldNum" sz="quarter" idx="12"/>
          </p:nvPr>
        </p:nvSpPr>
        <p:spPr/>
        <p:txBody>
          <a:bodyPr/>
          <a:lstStyle/>
          <a:p>
            <a:fld id="{1F58F3CA-3FA8-4DC9-A5CA-CB61EEA03344}" type="slidenum">
              <a:rPr lang="en-US" smtClean="0"/>
              <a:t>12</a:t>
            </a:fld>
            <a:endParaRPr lang="en-US" dirty="0"/>
          </a:p>
        </p:txBody>
      </p:sp>
    </p:spTree>
    <p:extLst>
      <p:ext uri="{BB962C8B-B14F-4D97-AF65-F5344CB8AC3E}">
        <p14:creationId xmlns:p14="http://schemas.microsoft.com/office/powerpoint/2010/main" val="89564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Why is this happening now and so quickly?</a:t>
            </a:r>
            <a:endParaRPr lang="en-US" sz="4000" b="1" dirty="0"/>
          </a:p>
        </p:txBody>
      </p:sp>
      <p:sp>
        <p:nvSpPr>
          <p:cNvPr id="3" name="Content Placeholder 2"/>
          <p:cNvSpPr>
            <a:spLocks noGrp="1"/>
          </p:cNvSpPr>
          <p:nvPr>
            <p:ph idx="1"/>
          </p:nvPr>
        </p:nvSpPr>
        <p:spPr/>
        <p:txBody>
          <a:bodyPr/>
          <a:lstStyle/>
          <a:p>
            <a:r>
              <a:rPr lang="en-US" dirty="0" smtClean="0"/>
              <a:t>On June 15, 2015, HUD issued regulations that will change the way RAD applications are prioritized by HUD.   If HACM does not submit an application before July 15, we will fall under the new regulations which would mean that we may be at the bottom of HUD’s priority list for RAD conversion.</a:t>
            </a:r>
          </a:p>
          <a:p>
            <a:endParaRPr lang="en-US" dirty="0" smtClean="0"/>
          </a:p>
          <a:p>
            <a:r>
              <a:rPr lang="en-US" dirty="0" smtClean="0"/>
              <a:t>This is not set in stone.   This is like submitting a letter of interest or a reservation.   We can withdraw from consideration at any time until the end of the process.  </a:t>
            </a:r>
          </a:p>
          <a:p>
            <a:pPr marL="114300" indent="0">
              <a:buNone/>
            </a:pPr>
            <a:endParaRPr lang="en-US" dirty="0" smtClean="0"/>
          </a:p>
          <a:p>
            <a:r>
              <a:rPr lang="en-US" dirty="0" smtClean="0"/>
              <a:t>As we continue to review RAD, we will continue to meet with residents to keep you informed and to solicit resident input in the process.</a:t>
            </a:r>
            <a:endParaRPr lang="en-US" dirty="0"/>
          </a:p>
        </p:txBody>
      </p:sp>
      <p:sp>
        <p:nvSpPr>
          <p:cNvPr id="4" name="Slide Number Placeholder 3"/>
          <p:cNvSpPr>
            <a:spLocks noGrp="1"/>
          </p:cNvSpPr>
          <p:nvPr>
            <p:ph type="sldNum" sz="quarter" idx="12"/>
          </p:nvPr>
        </p:nvSpPr>
        <p:spPr/>
        <p:txBody>
          <a:bodyPr/>
          <a:lstStyle/>
          <a:p>
            <a:fld id="{1F58F3CA-3FA8-4DC9-A5CA-CB61EEA03344}" type="slidenum">
              <a:rPr lang="en-US" smtClean="0"/>
              <a:pPr/>
              <a:t>13</a:t>
            </a:fld>
            <a:endParaRPr lang="en-US" dirty="0"/>
          </a:p>
        </p:txBody>
      </p:sp>
    </p:spTree>
    <p:extLst>
      <p:ext uri="{BB962C8B-B14F-4D97-AF65-F5344CB8AC3E}">
        <p14:creationId xmlns:p14="http://schemas.microsoft.com/office/powerpoint/2010/main" val="138461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7924800" cy="4191000"/>
          </a:xfrm>
        </p:spPr>
        <p:txBody>
          <a:bodyPr anchor="ctr"/>
          <a:lstStyle/>
          <a:p>
            <a:pPr algn="ctr"/>
            <a:r>
              <a:rPr lang="en-US" b="1" dirty="0" smtClean="0">
                <a:latin typeface="+mn-lt"/>
              </a:rPr>
              <a:t>Questions </a:t>
            </a:r>
            <a:br>
              <a:rPr lang="en-US" b="1" dirty="0" smtClean="0">
                <a:latin typeface="+mn-lt"/>
              </a:rPr>
            </a:br>
            <a:r>
              <a:rPr lang="en-US" sz="5400" b="1" i="1" dirty="0" smtClean="0">
                <a:latin typeface="+mn-lt"/>
              </a:rPr>
              <a:t>and</a:t>
            </a:r>
            <a:r>
              <a:rPr lang="en-US" b="1" dirty="0" smtClean="0">
                <a:latin typeface="+mn-lt"/>
              </a:rPr>
              <a:t> </a:t>
            </a:r>
            <a:br>
              <a:rPr lang="en-US" b="1" dirty="0" smtClean="0">
                <a:latin typeface="+mn-lt"/>
              </a:rPr>
            </a:br>
            <a:r>
              <a:rPr lang="en-US" b="1" dirty="0" smtClean="0">
                <a:latin typeface="+mn-lt"/>
              </a:rPr>
              <a:t>Answers</a:t>
            </a:r>
            <a:endParaRPr lang="en-US" b="1" dirty="0">
              <a:latin typeface="+mn-lt"/>
            </a:endParaRPr>
          </a:p>
        </p:txBody>
      </p:sp>
      <p:sp>
        <p:nvSpPr>
          <p:cNvPr id="4" name="Slide Number Placeholder 3"/>
          <p:cNvSpPr>
            <a:spLocks noGrp="1"/>
          </p:cNvSpPr>
          <p:nvPr>
            <p:ph type="sldNum" sz="quarter" idx="12"/>
          </p:nvPr>
        </p:nvSpPr>
        <p:spPr/>
        <p:txBody>
          <a:bodyPr/>
          <a:lstStyle/>
          <a:p>
            <a:fld id="{1F58F3CA-3FA8-4DC9-A5CA-CB61EEA03344}" type="slidenum">
              <a:rPr lang="en-US" smtClean="0"/>
              <a:pPr/>
              <a:t>14</a:t>
            </a:fld>
            <a:endParaRPr lang="en-US" dirty="0"/>
          </a:p>
        </p:txBody>
      </p:sp>
    </p:spTree>
    <p:extLst>
      <p:ext uri="{BB962C8B-B14F-4D97-AF65-F5344CB8AC3E}">
        <p14:creationId xmlns:p14="http://schemas.microsoft.com/office/powerpoint/2010/main" val="273454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7772400" cy="752856"/>
          </a:xfrm>
        </p:spPr>
        <p:txBody>
          <a:bodyPr/>
          <a:lstStyle/>
          <a:p>
            <a:r>
              <a:rPr lang="en-US" sz="2000" dirty="0" smtClean="0"/>
              <a:t>“The affordable housing crisis is growing.  RAD is part of the solution.”</a:t>
            </a:r>
            <a:br>
              <a:rPr lang="en-US" sz="2000" dirty="0" smtClean="0"/>
            </a:br>
            <a:r>
              <a:rPr lang="en-US" sz="2000" dirty="0" smtClean="0"/>
              <a:t>HUD Secretary, Julian Castro</a:t>
            </a:r>
            <a:endParaRPr lang="en-US" sz="2000" dirty="0"/>
          </a:p>
        </p:txBody>
      </p:sp>
      <p:sp>
        <p:nvSpPr>
          <p:cNvPr id="4" name="Slide Number Placeholder 3"/>
          <p:cNvSpPr>
            <a:spLocks noGrp="1"/>
          </p:cNvSpPr>
          <p:nvPr>
            <p:ph type="sldNum" sz="quarter" idx="12"/>
          </p:nvPr>
        </p:nvSpPr>
        <p:spPr/>
        <p:txBody>
          <a:bodyPr/>
          <a:lstStyle/>
          <a:p>
            <a:fld id="{1F58F3CA-3FA8-4DC9-A5CA-CB61EEA03344}" type="slidenum">
              <a:rPr lang="en-US" smtClean="0"/>
              <a:pPr/>
              <a:t>2</a:t>
            </a:fld>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404971"/>
            <a:ext cx="7772400" cy="4895532"/>
          </a:xfrm>
        </p:spPr>
      </p:pic>
    </p:spTree>
    <p:extLst>
      <p:ext uri="{BB962C8B-B14F-4D97-AF65-F5344CB8AC3E}">
        <p14:creationId xmlns:p14="http://schemas.microsoft.com/office/powerpoint/2010/main" val="71208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What is RAD?</a:t>
            </a:r>
            <a:endParaRPr lang="en-US" b="1" dirty="0">
              <a:latin typeface="+mn-lt"/>
            </a:endParaRPr>
          </a:p>
        </p:txBody>
      </p:sp>
      <p:sp>
        <p:nvSpPr>
          <p:cNvPr id="4" name="Content Placeholder 3"/>
          <p:cNvSpPr>
            <a:spLocks noGrp="1"/>
          </p:cNvSpPr>
          <p:nvPr>
            <p:ph sz="half" idx="2"/>
          </p:nvPr>
        </p:nvSpPr>
        <p:spPr>
          <a:xfrm>
            <a:off x="381000" y="1219200"/>
            <a:ext cx="8001000" cy="5257800"/>
          </a:xfrm>
        </p:spPr>
        <p:txBody>
          <a:bodyPr>
            <a:noAutofit/>
          </a:bodyPr>
          <a:lstStyle/>
          <a:p>
            <a:r>
              <a:rPr lang="en-US" sz="2400" dirty="0" smtClean="0"/>
              <a:t>The Rental Assistance Demonstration (RAD) was created by HUD in 2012 in order to give public housing authorities a powerful tool to preserve and improve affordable housing and to address the large backlog of needed repairs.</a:t>
            </a:r>
          </a:p>
          <a:p>
            <a:endParaRPr lang="en-US" sz="2400" dirty="0"/>
          </a:p>
          <a:p>
            <a:r>
              <a:rPr lang="en-US" sz="2400" dirty="0" smtClean="0"/>
              <a:t>Under RAD, units change from public housing to project-based Section 8  voucher (rent assistance) under a long-term contract between HACM and HUD.   This ensures that the units remain permanently affordable to low-income households.</a:t>
            </a:r>
          </a:p>
          <a:p>
            <a:endParaRPr lang="en-US" sz="2400" dirty="0"/>
          </a:p>
          <a:p>
            <a:r>
              <a:rPr lang="en-US" sz="2400" dirty="0" smtClean="0"/>
              <a:t>Residents continue to pay no more than 30% of their income for rent.</a:t>
            </a:r>
          </a:p>
          <a:p>
            <a:pPr marL="114300" indent="0">
              <a:buNone/>
            </a:pPr>
            <a:endParaRPr lang="en-US" sz="2400" dirty="0"/>
          </a:p>
          <a:p>
            <a:pPr marL="114300" indent="0">
              <a:buNone/>
            </a:pPr>
            <a:endParaRPr lang="en-US" sz="2400" dirty="0" smtClean="0"/>
          </a:p>
          <a:p>
            <a:pPr marL="114300" indent="0">
              <a:buNone/>
            </a:pPr>
            <a:endParaRPr lang="en-US" sz="2400" dirty="0"/>
          </a:p>
          <a:p>
            <a:pPr marL="114300" indent="0">
              <a:buNone/>
            </a:pPr>
            <a:endParaRPr lang="en-US" sz="2400" dirty="0" smtClean="0"/>
          </a:p>
          <a:p>
            <a:pPr marL="114300" indent="0">
              <a:buNone/>
            </a:pPr>
            <a:endParaRPr lang="en-US" sz="2400" dirty="0"/>
          </a:p>
          <a:p>
            <a:pPr marL="114300" indent="0">
              <a:buNone/>
            </a:pPr>
            <a:endParaRPr lang="en-US" sz="2400" dirty="0" smtClean="0"/>
          </a:p>
        </p:txBody>
      </p:sp>
      <p:sp>
        <p:nvSpPr>
          <p:cNvPr id="5" name="Slide Number Placeholder 4"/>
          <p:cNvSpPr>
            <a:spLocks noGrp="1"/>
          </p:cNvSpPr>
          <p:nvPr>
            <p:ph type="sldNum" sz="quarter" idx="12"/>
          </p:nvPr>
        </p:nvSpPr>
        <p:spPr/>
        <p:txBody>
          <a:bodyPr/>
          <a:lstStyle/>
          <a:p>
            <a:fld id="{1F58F3CA-3FA8-4DC9-A5CA-CB61EEA03344}" type="slidenum">
              <a:rPr lang="en-US" smtClean="0"/>
              <a:pPr/>
              <a:t>3</a:t>
            </a:fld>
            <a:endParaRPr lang="en-US" dirty="0"/>
          </a:p>
        </p:txBody>
      </p:sp>
    </p:spTree>
    <p:extLst>
      <p:ext uri="{BB962C8B-B14F-4D97-AF65-F5344CB8AC3E}">
        <p14:creationId xmlns:p14="http://schemas.microsoft.com/office/powerpoint/2010/main" val="1612962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dirty="0" smtClean="0"/>
              <a:t/>
            </a:r>
            <a:br>
              <a:rPr lang="en-US" sz="3200" dirty="0" smtClean="0"/>
            </a:br>
            <a:r>
              <a:rPr lang="en-US" sz="3200" dirty="0" smtClean="0"/>
              <a:t>Nationwide , housing authorities have already applied for and reserved a total of 177,084 housing units in 1,472 developments</a:t>
            </a:r>
            <a:br>
              <a:rPr lang="en-US" sz="3200" dirty="0" smtClean="0"/>
            </a:b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76400"/>
            <a:ext cx="4766310" cy="4868912"/>
          </a:xfrm>
        </p:spPr>
      </p:pic>
      <p:sp>
        <p:nvSpPr>
          <p:cNvPr id="5" name="Slide Number Placeholder 4"/>
          <p:cNvSpPr>
            <a:spLocks noGrp="1"/>
          </p:cNvSpPr>
          <p:nvPr>
            <p:ph type="sldNum" sz="quarter" idx="12"/>
          </p:nvPr>
        </p:nvSpPr>
        <p:spPr/>
        <p:txBody>
          <a:bodyPr/>
          <a:lstStyle/>
          <a:p>
            <a:fld id="{1F58F3CA-3FA8-4DC9-A5CA-CB61EEA03344}" type="slidenum">
              <a:rPr lang="en-US" smtClean="0"/>
              <a:pPr/>
              <a:t>4</a:t>
            </a:fld>
            <a:endParaRPr lang="en-US" dirty="0"/>
          </a:p>
        </p:txBody>
      </p:sp>
    </p:spTree>
    <p:extLst>
      <p:ext uri="{BB962C8B-B14F-4D97-AF65-F5344CB8AC3E}">
        <p14:creationId xmlns:p14="http://schemas.microsoft.com/office/powerpoint/2010/main" val="311162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latin typeface="+mn-lt"/>
              </a:rPr>
              <a:t>Why is RAD needed?</a:t>
            </a:r>
            <a:endParaRPr lang="en-US" b="1" dirty="0">
              <a:latin typeface="+mn-lt"/>
            </a:endParaRPr>
          </a:p>
        </p:txBody>
      </p:sp>
      <p:sp>
        <p:nvSpPr>
          <p:cNvPr id="4" name="Content Placeholder 3"/>
          <p:cNvSpPr>
            <a:spLocks noGrp="1"/>
          </p:cNvSpPr>
          <p:nvPr>
            <p:ph sz="half" idx="2"/>
          </p:nvPr>
        </p:nvSpPr>
        <p:spPr>
          <a:xfrm>
            <a:off x="228600" y="1371600"/>
            <a:ext cx="8001000" cy="5029200"/>
          </a:xfrm>
        </p:spPr>
        <p:txBody>
          <a:bodyPr>
            <a:noAutofit/>
          </a:bodyPr>
          <a:lstStyle/>
          <a:p>
            <a:r>
              <a:rPr lang="en-US" sz="2400" dirty="0"/>
              <a:t>Across the </a:t>
            </a:r>
            <a:r>
              <a:rPr lang="en-US" sz="2400" dirty="0" smtClean="0"/>
              <a:t>country </a:t>
            </a:r>
            <a:r>
              <a:rPr lang="en-US" sz="2400" dirty="0"/>
              <a:t>and here in Milwaukee, the public housing inventory is aging, becoming more obsolete and has an increasing backlog of </a:t>
            </a:r>
            <a:r>
              <a:rPr lang="en-US" sz="2400" dirty="0" smtClean="0"/>
              <a:t>needed repairs.   </a:t>
            </a:r>
          </a:p>
          <a:p>
            <a:pPr marL="114300" indent="0">
              <a:buNone/>
            </a:pPr>
            <a:endParaRPr lang="en-US" sz="2400" dirty="0" smtClean="0"/>
          </a:p>
          <a:p>
            <a:r>
              <a:rPr lang="en-US" sz="2400" dirty="0" smtClean="0"/>
              <a:t>At the same time, Congress has not provided enough funding for public housing to operate buildings and fix these capital needs. Capital </a:t>
            </a:r>
            <a:r>
              <a:rPr lang="en-US" sz="2400" dirty="0"/>
              <a:t>funding has declined 24% over the past </a:t>
            </a:r>
            <a:r>
              <a:rPr lang="en-US" sz="2400" dirty="0" smtClean="0"/>
              <a:t>decade and operating subsidy has decreased significantly in recent years.</a:t>
            </a:r>
          </a:p>
          <a:p>
            <a:endParaRPr lang="en-US" sz="2400" dirty="0"/>
          </a:p>
        </p:txBody>
      </p:sp>
      <p:sp>
        <p:nvSpPr>
          <p:cNvPr id="7" name="Slide Number Placeholder 6"/>
          <p:cNvSpPr>
            <a:spLocks noGrp="1"/>
          </p:cNvSpPr>
          <p:nvPr>
            <p:ph type="sldNum" sz="quarter" idx="12"/>
          </p:nvPr>
        </p:nvSpPr>
        <p:spPr/>
        <p:txBody>
          <a:bodyPr/>
          <a:lstStyle/>
          <a:p>
            <a:fld id="{1F58F3CA-3FA8-4DC9-A5CA-CB61EEA03344}" type="slidenum">
              <a:rPr lang="en-US" smtClean="0"/>
              <a:t>5</a:t>
            </a:fld>
            <a:endParaRPr lang="en-US" dirty="0"/>
          </a:p>
        </p:txBody>
      </p:sp>
    </p:spTree>
    <p:extLst>
      <p:ext uri="{BB962C8B-B14F-4D97-AF65-F5344CB8AC3E}">
        <p14:creationId xmlns:p14="http://schemas.microsoft.com/office/powerpoint/2010/main" val="127928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Funding from HUD</a:t>
            </a:r>
            <a:endParaRPr lang="en-US" b="1" dirty="0">
              <a:latin typeface="+mn-lt"/>
            </a:endParaRPr>
          </a:p>
        </p:txBody>
      </p:sp>
      <p:sp>
        <p:nvSpPr>
          <p:cNvPr id="3" name="Text Placeholder 2"/>
          <p:cNvSpPr>
            <a:spLocks noGrp="1"/>
          </p:cNvSpPr>
          <p:nvPr>
            <p:ph type="body" idx="1"/>
          </p:nvPr>
        </p:nvSpPr>
        <p:spPr/>
        <p:txBody>
          <a:bodyPr/>
          <a:lstStyle/>
          <a:p>
            <a:r>
              <a:rPr lang="en-US" dirty="0" smtClean="0"/>
              <a:t>Public Housing Funding Curve</a:t>
            </a:r>
            <a:endParaRPr lang="en-US" dirty="0"/>
          </a:p>
        </p:txBody>
      </p:sp>
      <p:sp>
        <p:nvSpPr>
          <p:cNvPr id="5" name="Text Placeholder 4"/>
          <p:cNvSpPr>
            <a:spLocks noGrp="1"/>
          </p:cNvSpPr>
          <p:nvPr>
            <p:ph type="body" sz="quarter" idx="3"/>
          </p:nvPr>
        </p:nvSpPr>
        <p:spPr/>
        <p:txBody>
          <a:bodyPr/>
          <a:lstStyle/>
          <a:p>
            <a:r>
              <a:rPr lang="en-US" dirty="0" smtClean="0"/>
              <a:t>Section 8 Funding Curve</a:t>
            </a:r>
            <a:endParaRPr lang="en-US" dirty="0"/>
          </a:p>
        </p:txBody>
      </p:sp>
      <p:sp>
        <p:nvSpPr>
          <p:cNvPr id="7" name="Slide Number Placeholder 6"/>
          <p:cNvSpPr>
            <a:spLocks noGrp="1"/>
          </p:cNvSpPr>
          <p:nvPr>
            <p:ph type="sldNum" sz="quarter" idx="12"/>
          </p:nvPr>
        </p:nvSpPr>
        <p:spPr/>
        <p:txBody>
          <a:bodyPr/>
          <a:lstStyle/>
          <a:p>
            <a:fld id="{1F58F3CA-3FA8-4DC9-A5CA-CB61EEA03344}" type="slidenum">
              <a:rPr lang="en-US" smtClean="0"/>
              <a:pPr/>
              <a:t>6</a:t>
            </a:fld>
            <a:endParaRPr lang="en-US" dirty="0"/>
          </a:p>
        </p:txBody>
      </p:sp>
      <p:pic>
        <p:nvPicPr>
          <p:cNvPr id="102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352" t="24703" r="29290" b="12912"/>
          <a:stretch/>
        </p:blipFill>
        <p:spPr bwMode="auto">
          <a:xfrm>
            <a:off x="304800" y="2362200"/>
            <a:ext cx="4038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8346" t="23376" r="28296" b="12911"/>
          <a:stretch/>
        </p:blipFill>
        <p:spPr bwMode="auto">
          <a:xfrm>
            <a:off x="4343400" y="2362200"/>
            <a:ext cx="392171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66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latin typeface="+mn-lt"/>
              </a:rPr>
              <a:t>Why HACM is Pursuing RAD</a:t>
            </a:r>
            <a:endParaRPr lang="en-US" b="1" dirty="0">
              <a:latin typeface="+mn-lt"/>
            </a:endParaRPr>
          </a:p>
        </p:txBody>
      </p:sp>
      <p:sp>
        <p:nvSpPr>
          <p:cNvPr id="4" name="Content Placeholder 3"/>
          <p:cNvSpPr>
            <a:spLocks noGrp="1"/>
          </p:cNvSpPr>
          <p:nvPr>
            <p:ph sz="half" idx="2"/>
          </p:nvPr>
        </p:nvSpPr>
        <p:spPr>
          <a:xfrm>
            <a:off x="228600" y="1371600"/>
            <a:ext cx="8001000" cy="5029200"/>
          </a:xfrm>
        </p:spPr>
        <p:txBody>
          <a:bodyPr>
            <a:normAutofit fontScale="92500" lnSpcReduction="20000"/>
          </a:bodyPr>
          <a:lstStyle/>
          <a:p>
            <a:pPr lvl="0"/>
            <a:r>
              <a:rPr lang="en-US" dirty="0"/>
              <a:t>HACM’s current backlog of Capital Needs is over $113 </a:t>
            </a:r>
            <a:r>
              <a:rPr lang="en-US" dirty="0" smtClean="0"/>
              <a:t>million</a:t>
            </a:r>
          </a:p>
          <a:p>
            <a:pPr marL="114300" lvl="0" indent="0">
              <a:buNone/>
            </a:pPr>
            <a:endParaRPr lang="en-US" dirty="0"/>
          </a:p>
          <a:p>
            <a:pPr lvl="0"/>
            <a:r>
              <a:rPr lang="en-US" dirty="0"/>
              <a:t>With existing capital fund levels it would take over 37 years to repair HACM’s existing </a:t>
            </a:r>
            <a:r>
              <a:rPr lang="en-US" dirty="0" smtClean="0"/>
              <a:t>backlog</a:t>
            </a:r>
          </a:p>
          <a:p>
            <a:pPr marL="114300" lvl="0" indent="0">
              <a:buNone/>
            </a:pPr>
            <a:endParaRPr lang="en-US" dirty="0"/>
          </a:p>
          <a:p>
            <a:pPr lvl="0"/>
            <a:r>
              <a:rPr lang="en-US" dirty="0"/>
              <a:t>The Housing Authority is only reimbursed from HUD for $.84 of every $1.00 of eligible public housing expenses. In 2014, the Housing Authority had to use </a:t>
            </a:r>
            <a:r>
              <a:rPr lang="en-US" dirty="0" smtClean="0"/>
              <a:t>more than $6.5 million of </a:t>
            </a:r>
            <a:r>
              <a:rPr lang="en-US" dirty="0"/>
              <a:t>its </a:t>
            </a:r>
            <a:r>
              <a:rPr lang="en-US" dirty="0" smtClean="0"/>
              <a:t>own cash reserves to </a:t>
            </a:r>
            <a:r>
              <a:rPr lang="en-US" dirty="0"/>
              <a:t>subsidize public housing. </a:t>
            </a:r>
            <a:endParaRPr lang="en-US" dirty="0" smtClean="0"/>
          </a:p>
          <a:p>
            <a:pPr marL="114300" lvl="0" indent="0">
              <a:buNone/>
            </a:pPr>
            <a:endParaRPr lang="en-US" dirty="0"/>
          </a:p>
          <a:p>
            <a:pPr lvl="0"/>
            <a:r>
              <a:rPr lang="en-US" dirty="0" smtClean="0"/>
              <a:t>Proposed 2016 HUD funding calls </a:t>
            </a:r>
            <a:r>
              <a:rPr lang="en-US" dirty="0"/>
              <a:t>for another 10% cut in funds to maintain and repair public </a:t>
            </a:r>
            <a:r>
              <a:rPr lang="en-US" dirty="0" smtClean="0"/>
              <a:t>housing</a:t>
            </a:r>
            <a:r>
              <a:rPr lang="en-US" dirty="0"/>
              <a:t>.</a:t>
            </a:r>
          </a:p>
        </p:txBody>
      </p:sp>
      <p:sp>
        <p:nvSpPr>
          <p:cNvPr id="7" name="Slide Number Placeholder 6"/>
          <p:cNvSpPr>
            <a:spLocks noGrp="1"/>
          </p:cNvSpPr>
          <p:nvPr>
            <p:ph type="sldNum" sz="quarter" idx="12"/>
          </p:nvPr>
        </p:nvSpPr>
        <p:spPr/>
        <p:txBody>
          <a:bodyPr/>
          <a:lstStyle/>
          <a:p>
            <a:fld id="{1F58F3CA-3FA8-4DC9-A5CA-CB61EEA03344}" type="slidenum">
              <a:rPr lang="en-US" smtClean="0"/>
              <a:t>7</a:t>
            </a:fld>
            <a:endParaRPr lang="en-US" dirty="0"/>
          </a:p>
        </p:txBody>
      </p:sp>
    </p:spTree>
    <p:extLst>
      <p:ext uri="{BB962C8B-B14F-4D97-AF65-F5344CB8AC3E}">
        <p14:creationId xmlns:p14="http://schemas.microsoft.com/office/powerpoint/2010/main" val="33381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latin typeface="+mn-lt"/>
              </a:rPr>
              <a:t>RAD Advantages</a:t>
            </a:r>
            <a:endParaRPr lang="en-US" b="1" dirty="0">
              <a:latin typeface="+mn-lt"/>
            </a:endParaRPr>
          </a:p>
        </p:txBody>
      </p:sp>
      <p:sp>
        <p:nvSpPr>
          <p:cNvPr id="9" name="Content Placeholder 8"/>
          <p:cNvSpPr>
            <a:spLocks noGrp="1"/>
          </p:cNvSpPr>
          <p:nvPr>
            <p:ph idx="1"/>
          </p:nvPr>
        </p:nvSpPr>
        <p:spPr/>
        <p:txBody>
          <a:bodyPr>
            <a:normAutofit/>
          </a:bodyPr>
          <a:lstStyle/>
          <a:p>
            <a:r>
              <a:rPr lang="en-US" sz="2400" dirty="0"/>
              <a:t>RAD will provide defined and more secure project subsidy from HUD. </a:t>
            </a:r>
            <a:endParaRPr lang="en-US" sz="2400" dirty="0" smtClean="0"/>
          </a:p>
          <a:p>
            <a:pPr marL="114300" indent="0">
              <a:buNone/>
            </a:pPr>
            <a:endParaRPr lang="en-US" sz="2400" dirty="0"/>
          </a:p>
          <a:p>
            <a:r>
              <a:rPr lang="en-US" sz="2400" dirty="0"/>
              <a:t>RAD will also allow housing </a:t>
            </a:r>
            <a:r>
              <a:rPr lang="en-US" sz="2400" dirty="0" smtClean="0"/>
              <a:t>authorities </a:t>
            </a:r>
            <a:r>
              <a:rPr lang="en-US" sz="2400" dirty="0"/>
              <a:t>like HACM to borrow money and use Low Income Housing Tax Credits and other financing to renovate and repair our properties.</a:t>
            </a:r>
          </a:p>
          <a:p>
            <a:endParaRPr lang="en-US" sz="2400" dirty="0"/>
          </a:p>
          <a:p>
            <a:endParaRPr lang="en-US" sz="2400" dirty="0"/>
          </a:p>
        </p:txBody>
      </p:sp>
      <p:sp>
        <p:nvSpPr>
          <p:cNvPr id="7" name="Slide Number Placeholder 6"/>
          <p:cNvSpPr>
            <a:spLocks noGrp="1"/>
          </p:cNvSpPr>
          <p:nvPr>
            <p:ph type="sldNum" sz="quarter" idx="12"/>
          </p:nvPr>
        </p:nvSpPr>
        <p:spPr/>
        <p:txBody>
          <a:bodyPr/>
          <a:lstStyle/>
          <a:p>
            <a:fld id="{1F58F3CA-3FA8-4DC9-A5CA-CB61EEA03344}" type="slidenum">
              <a:rPr lang="en-US" smtClean="0"/>
              <a:pPr/>
              <a:t>8</a:t>
            </a:fld>
            <a:endParaRPr lang="en-US" dirty="0"/>
          </a:p>
        </p:txBody>
      </p:sp>
    </p:spTree>
    <p:extLst>
      <p:ext uri="{BB962C8B-B14F-4D97-AF65-F5344CB8AC3E}">
        <p14:creationId xmlns:p14="http://schemas.microsoft.com/office/powerpoint/2010/main" val="134269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latin typeface="+mn-lt"/>
              </a:rPr>
              <a:t>RAD Impact on Residents</a:t>
            </a:r>
            <a:endParaRPr lang="en-US" b="1" dirty="0">
              <a:latin typeface="+mn-lt"/>
            </a:endParaRPr>
          </a:p>
        </p:txBody>
      </p:sp>
      <p:sp>
        <p:nvSpPr>
          <p:cNvPr id="4" name="Content Placeholder 3"/>
          <p:cNvSpPr>
            <a:spLocks noGrp="1"/>
          </p:cNvSpPr>
          <p:nvPr>
            <p:ph sz="half" idx="2"/>
          </p:nvPr>
        </p:nvSpPr>
        <p:spPr>
          <a:xfrm>
            <a:off x="228600" y="1219200"/>
            <a:ext cx="8001000" cy="5181600"/>
          </a:xfrm>
        </p:spPr>
        <p:txBody>
          <a:bodyPr>
            <a:noAutofit/>
          </a:bodyPr>
          <a:lstStyle/>
          <a:p>
            <a:pPr marL="285750" indent="-285750">
              <a:spcAft>
                <a:spcPts val="1200"/>
              </a:spcAft>
              <a:buFont typeface="Arial" charset="0"/>
              <a:buChar char="•"/>
            </a:pPr>
            <a:r>
              <a:rPr lang="en-US" sz="1800" b="1" dirty="0"/>
              <a:t>Will the rent residents pay change </a:t>
            </a:r>
            <a:r>
              <a:rPr lang="en-US" sz="1800" b="1" dirty="0" smtClean="0"/>
              <a:t>as a </a:t>
            </a:r>
            <a:r>
              <a:rPr lang="en-US" sz="1800" b="1" dirty="0"/>
              <a:t>result of RAD? </a:t>
            </a:r>
          </a:p>
          <a:p>
            <a:pPr marL="463550">
              <a:spcAft>
                <a:spcPts val="1200"/>
              </a:spcAft>
            </a:pPr>
            <a:r>
              <a:rPr lang="en-US" sz="1800" dirty="0"/>
              <a:t>Residents will continue to pay no more than 30% of adjusted income. </a:t>
            </a:r>
            <a:r>
              <a:rPr lang="en-US" sz="1800" dirty="0" smtClean="0"/>
              <a:t> If RAD </a:t>
            </a:r>
            <a:r>
              <a:rPr lang="en-US" sz="1800" dirty="0"/>
              <a:t>conversion results in a resident’s rent going up by more than 10% or $25.00 per month the increase will be phased in over a 3 to 5 year period</a:t>
            </a:r>
            <a:r>
              <a:rPr lang="en-US" sz="1800" dirty="0" smtClean="0"/>
              <a:t>.  This would only likely be possible if a resident is at a high enough income to pay flat rents.  </a:t>
            </a:r>
            <a:endParaRPr lang="en-US" sz="1800" dirty="0"/>
          </a:p>
          <a:p>
            <a:pPr marL="285750" indent="-285750">
              <a:spcAft>
                <a:spcPts val="1200"/>
              </a:spcAft>
              <a:buFont typeface="Arial" charset="0"/>
              <a:buChar char="•"/>
            </a:pPr>
            <a:r>
              <a:rPr lang="en-US" sz="1800" b="1" dirty="0"/>
              <a:t>Will residents have to sign a new lease</a:t>
            </a:r>
            <a:r>
              <a:rPr lang="en-US" sz="1800" b="1" dirty="0" smtClean="0"/>
              <a:t>?</a:t>
            </a:r>
          </a:p>
          <a:p>
            <a:pPr marL="582930" lvl="1" indent="-285750">
              <a:spcAft>
                <a:spcPts val="1200"/>
              </a:spcAft>
              <a:buFont typeface="Arial" charset="0"/>
              <a:buChar char="•"/>
            </a:pPr>
            <a:r>
              <a:rPr lang="en-US" sz="1800" dirty="0"/>
              <a:t>Yes.   However, current public housing residents will not be rescreened, or face other income eligibility criteria or income targeting provisions.  If you are lease compliant before RAD conversion, you cannot be displaced</a:t>
            </a:r>
            <a:r>
              <a:rPr lang="en-US" sz="1800" dirty="0" smtClean="0"/>
              <a:t>.</a:t>
            </a:r>
            <a:endParaRPr lang="en-US" sz="1800" b="1" dirty="0" smtClean="0"/>
          </a:p>
          <a:p>
            <a:pPr marL="285750" indent="-285750">
              <a:spcAft>
                <a:spcPts val="1200"/>
              </a:spcAft>
              <a:buFont typeface="Arial" charset="0"/>
              <a:buChar char="•"/>
            </a:pPr>
            <a:r>
              <a:rPr lang="en-US" sz="1800" b="1" dirty="0"/>
              <a:t>If I make too much money, will I </a:t>
            </a:r>
            <a:r>
              <a:rPr lang="en-US" sz="1800" b="1" dirty="0" smtClean="0"/>
              <a:t>have to move?</a:t>
            </a:r>
          </a:p>
          <a:p>
            <a:pPr marL="463550">
              <a:spcAft>
                <a:spcPts val="1200"/>
              </a:spcAft>
            </a:pPr>
            <a:r>
              <a:rPr lang="en-US" sz="1800" dirty="0" smtClean="0"/>
              <a:t>No, you cannot be forced to move.   Normally, there are income limits under Section 8.   However, under a RAD conversion, existing public housing residents that would be over that income limit would be able to stay living in the development with a voucher.   </a:t>
            </a:r>
            <a:endParaRPr lang="en-US" sz="1800" dirty="0"/>
          </a:p>
        </p:txBody>
      </p:sp>
      <p:sp>
        <p:nvSpPr>
          <p:cNvPr id="7" name="Slide Number Placeholder 6"/>
          <p:cNvSpPr>
            <a:spLocks noGrp="1"/>
          </p:cNvSpPr>
          <p:nvPr>
            <p:ph type="sldNum" sz="quarter" idx="12"/>
          </p:nvPr>
        </p:nvSpPr>
        <p:spPr/>
        <p:txBody>
          <a:bodyPr/>
          <a:lstStyle/>
          <a:p>
            <a:fld id="{1F58F3CA-3FA8-4DC9-A5CA-CB61EEA03344}" type="slidenum">
              <a:rPr lang="en-US" smtClean="0"/>
              <a:t>9</a:t>
            </a:fld>
            <a:endParaRPr lang="en-US" dirty="0"/>
          </a:p>
        </p:txBody>
      </p:sp>
    </p:spTree>
    <p:extLst>
      <p:ext uri="{BB962C8B-B14F-4D97-AF65-F5344CB8AC3E}">
        <p14:creationId xmlns:p14="http://schemas.microsoft.com/office/powerpoint/2010/main" val="1472627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2339</TotalTime>
  <Words>865</Words>
  <Application>Microsoft Office PowerPoint</Application>
  <PresentationFormat>On-screen Show (4:3)</PresentationFormat>
  <Paragraphs>82</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Rental Assistance Demonstration (RAD) Opportunity</vt:lpstr>
      <vt:lpstr>“The affordable housing crisis is growing.  RAD is part of the solution.” HUD Secretary, Julian Castro</vt:lpstr>
      <vt:lpstr>What is RAD?</vt:lpstr>
      <vt:lpstr> Nationwide , housing authorities have already applied for and reserved a total of 177,084 housing units in 1,472 developments </vt:lpstr>
      <vt:lpstr>Why is RAD needed?</vt:lpstr>
      <vt:lpstr>Funding from HUD</vt:lpstr>
      <vt:lpstr>Why HACM is Pursuing RAD</vt:lpstr>
      <vt:lpstr>RAD Advantages</vt:lpstr>
      <vt:lpstr>RAD Impact on Residents</vt:lpstr>
      <vt:lpstr>RAD Impact on Residents</vt:lpstr>
      <vt:lpstr>Significant Modernization and Renovation</vt:lpstr>
      <vt:lpstr>Relocation</vt:lpstr>
      <vt:lpstr>Why is this happening now and so quickly?</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Assistance Demonstration (RAD)</dc:title>
  <dc:creator>admin</dc:creator>
  <cp:lastModifiedBy>Administrator</cp:lastModifiedBy>
  <cp:revision>78</cp:revision>
  <cp:lastPrinted>2015-06-22T18:20:50Z</cp:lastPrinted>
  <dcterms:created xsi:type="dcterms:W3CDTF">2015-07-08T00:21:00Z</dcterms:created>
  <dcterms:modified xsi:type="dcterms:W3CDTF">2015-07-16T12:31:23Z</dcterms:modified>
</cp:coreProperties>
</file>